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2" r:id="rId1"/>
  </p:sldMasterIdLst>
  <p:sldIdLst>
    <p:sldId id="260" r:id="rId2"/>
    <p:sldId id="261" r:id="rId3"/>
    <p:sldId id="258" r:id="rId4"/>
    <p:sldId id="262" r:id="rId5"/>
    <p:sldId id="266" r:id="rId6"/>
    <p:sldId id="287" r:id="rId7"/>
    <p:sldId id="289" r:id="rId8"/>
    <p:sldId id="291" r:id="rId9"/>
    <p:sldId id="290" r:id="rId10"/>
    <p:sldId id="275" r:id="rId11"/>
    <p:sldId id="273" r:id="rId12"/>
    <p:sldId id="292" r:id="rId13"/>
    <p:sldId id="277" r:id="rId14"/>
    <p:sldId id="27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useTimings="0">
    <p:sldAll/>
    <p:penClr>
      <a:srgbClr val="ff0000"/>
    </p:penClr>
    <p:extLst>
      <p:ext uri="{2FDB2607-1784-4EEB-B798-7EB5836EED8A}">
        <p14:showMediaCtrls xmlns:p14="http://schemas.microsoft.com/office/powerpoint/2010/main" val="0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32" y="80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presProps" Target="presProps.xml"  /><Relationship Id="rId17" Type="http://schemas.openxmlformats.org/officeDocument/2006/relationships/viewProps" Target="viewProps.xml"  /><Relationship Id="rId18" Type="http://schemas.openxmlformats.org/officeDocument/2006/relationships/theme" Target="theme/theme1.xml"  /><Relationship Id="rId19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08853" y="2591147"/>
            <a:ext cx="3319121" cy="997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6000" spc="-300">
                <a:solidFill>
                  <a:schemeClr val="bg1"/>
                </a:solidFill>
              </a:rPr>
              <a:t>Matzip</a:t>
            </a:r>
            <a:endParaRPr lang="en-US" altLang="ko-KR" sz="6000" spc="-300">
              <a:solidFill>
                <a:schemeClr val="bg1"/>
              </a:solidFill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404360" y="4346555"/>
            <a:ext cx="333565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600">
                <a:solidFill>
                  <a:schemeClr val="bg1"/>
                </a:solidFill>
              </a:rPr>
              <a:t>6</a:t>
            </a:r>
            <a:r>
              <a:rPr lang="ko-KR" altLang="en-US" sz="1600">
                <a:solidFill>
                  <a:schemeClr val="bg1"/>
                </a:solidFill>
              </a:rPr>
              <a:t>조  김효선  이경민  박현주  정유림</a:t>
            </a:r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2719" y="142240"/>
            <a:ext cx="1737996" cy="2654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bg1"/>
                </a:solidFill>
              </a:rPr>
              <a:t>2023.05.03 1st Project</a:t>
            </a:r>
            <a:endParaRPr lang="en-US" altLang="ko-KR" sz="12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47264" y="3105834"/>
            <a:ext cx="1577901" cy="6355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spc="-300">
                <a:solidFill>
                  <a:schemeClr val="bg1"/>
                </a:solidFill>
              </a:rPr>
              <a:t>Preview</a:t>
            </a:r>
            <a:endParaRPr lang="en-US" altLang="ko-KR" sz="3600" spc="-30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4240" y="3121223"/>
            <a:ext cx="69814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3,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5104" y="101916"/>
            <a:ext cx="157853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spc="-300">
                <a:solidFill>
                  <a:schemeClr val="bg1"/>
                </a:solidFill>
              </a:rPr>
              <a:t>Preview</a:t>
            </a:r>
            <a:endParaRPr lang="en-US" altLang="ko-KR" sz="3600" spc="-30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3,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4629" y="676096"/>
            <a:ext cx="1997636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chemeClr val="lt1"/>
                </a:solidFill>
                <a:latin typeface="Arial Nova Light"/>
              </a:rPr>
              <a:t>Provide a preview of website</a:t>
            </a:r>
            <a:endParaRPr lang="ko-KR" altLang="en-US" sz="1100">
              <a:solidFill>
                <a:schemeClr val="lt1"/>
              </a:solidFill>
              <a:latin typeface="Arial Nova Light"/>
            </a:endParaRPr>
          </a:p>
        </p:txBody>
      </p:sp>
      <p:pic>
        <p:nvPicPr>
          <p:cNvPr id="2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66891" y="1494992"/>
            <a:ext cx="9343196" cy="4879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5104" y="101916"/>
            <a:ext cx="157853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spc="-300">
                <a:solidFill>
                  <a:schemeClr val="bg1"/>
                </a:solidFill>
              </a:rPr>
              <a:t>Preview</a:t>
            </a:r>
            <a:endParaRPr lang="en-US" altLang="ko-KR" sz="3600" spc="-30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3,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4629" y="676096"/>
            <a:ext cx="1997636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chemeClr val="lt1"/>
                </a:solidFill>
                <a:latin typeface="Arial Nova Light"/>
              </a:rPr>
              <a:t>Provide a preview of website</a:t>
            </a:r>
            <a:endParaRPr lang="ko-KR" altLang="en-US" sz="1100">
              <a:solidFill>
                <a:schemeClr val="lt1"/>
              </a:solidFill>
              <a:latin typeface="Arial Nova Light"/>
            </a:endParaRPr>
          </a:p>
        </p:txBody>
      </p:sp>
      <p:pic>
        <p:nvPicPr>
          <p:cNvPr id="30" name="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1350036" y="1491139"/>
            <a:ext cx="9325166" cy="4860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3" y="0"/>
            <a:ext cx="12191433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5516" y="323464"/>
            <a:ext cx="3890809" cy="22159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3800" b="1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13910" y="3075057"/>
            <a:ext cx="2583180" cy="694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000" spc="-300">
                <a:solidFill>
                  <a:schemeClr val="bg1"/>
                </a:solidFill>
              </a:rPr>
              <a:t>감사합니다</a:t>
            </a:r>
            <a:r>
              <a:rPr lang="en-US" altLang="ko-KR" sz="4000" spc="-300">
                <a:solidFill>
                  <a:schemeClr val="bg1"/>
                </a:solidFill>
              </a:rPr>
              <a:t>.</a:t>
            </a:r>
            <a:endParaRPr lang="en-US" altLang="ko-KR" sz="4000" spc="-3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35280" y="2458085"/>
            <a:ext cx="1423035" cy="7689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500" spc="-300">
                <a:solidFill>
                  <a:schemeClr val="bg1"/>
                </a:solidFill>
                <a:latin typeface="+mj-ea"/>
                <a:ea typeface="+mj-ea"/>
                <a:cs typeface="+mn-cs"/>
              </a:rPr>
              <a:t>Index</a:t>
            </a:r>
            <a:endParaRPr lang="en-US" altLang="ko-KR" sz="4500" spc="-30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  <p:grpSp>
        <p:nvGrpSpPr>
          <p:cNvPr id="6" name="그룹 5"/>
          <p:cNvGrpSpPr/>
          <p:nvPr/>
        </p:nvGrpSpPr>
        <p:grpSpPr>
          <a:xfrm rot="0">
            <a:off x="619016" y="3799840"/>
            <a:ext cx="2167999" cy="707886"/>
            <a:chOff x="294640" y="3596640"/>
            <a:chExt cx="2167999" cy="707886"/>
          </a:xfrm>
        </p:grpSpPr>
        <p:sp>
          <p:nvSpPr>
            <p:cNvPr id="4" name="TextBox 3"/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chemeClr val="accent1"/>
                  </a:solidFill>
                  <a:latin typeface="+mj-ea"/>
                  <a:ea typeface="+mj-ea"/>
                  <a:cs typeface="+mn-cs"/>
                </a:rPr>
                <a:t>1</a:t>
              </a:r>
              <a:endParaRPr lang="ko-KR" altLang="en-US" sz="4000" b="1">
                <a:solidFill>
                  <a:schemeClr val="accent1"/>
                </a:solidFill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43394" y="3688973"/>
              <a:ext cx="1519245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150">
                  <a:solidFill>
                    <a:srgbClr val="393939"/>
                  </a:solidFill>
                </a:rPr>
                <a:t>개발목적</a:t>
              </a:r>
              <a:endParaRPr lang="ko-KR" altLang="en-US" sz="2800" spc="-150">
                <a:solidFill>
                  <a:srgbClr val="393939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 rot="0">
            <a:off x="619016" y="4790678"/>
            <a:ext cx="2167999" cy="707886"/>
            <a:chOff x="294640" y="3596640"/>
            <a:chExt cx="2167999" cy="707886"/>
          </a:xfrm>
        </p:grpSpPr>
        <p:sp>
          <p:nvSpPr>
            <p:cNvPr id="11" name="TextBox 10"/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chemeClr val="accent1"/>
                  </a:solidFill>
                  <a:latin typeface="+mj-ea"/>
                  <a:ea typeface="+mj-ea"/>
                  <a:cs typeface="+mn-cs"/>
                </a:rPr>
                <a:t>2</a:t>
              </a:r>
              <a:endParaRPr lang="ko-KR" altLang="en-US" sz="4000" b="1">
                <a:solidFill>
                  <a:schemeClr val="accent1"/>
                </a:solidFill>
                <a:latin typeface="+mj-ea"/>
                <a:ea typeface="+mj-ea"/>
                <a:cs typeface="+mn-c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43394" y="3688973"/>
              <a:ext cx="1519245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150">
                  <a:solidFill>
                    <a:srgbClr val="393939"/>
                  </a:solidFill>
                </a:rPr>
                <a:t>코드구성</a:t>
              </a:r>
              <a:endParaRPr lang="ko-KR" altLang="en-US" sz="2800" spc="-150">
                <a:solidFill>
                  <a:srgbClr val="393939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 rot="0">
            <a:off x="619016" y="5781516"/>
            <a:ext cx="1996549" cy="707886"/>
            <a:chOff x="294640" y="3596640"/>
            <a:chExt cx="1996549" cy="707886"/>
          </a:xfrm>
        </p:grpSpPr>
        <p:sp>
          <p:nvSpPr>
            <p:cNvPr id="14" name="TextBox 13"/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chemeClr val="accent1"/>
                  </a:solidFill>
                  <a:latin typeface="+mj-ea"/>
                  <a:ea typeface="+mj-ea"/>
                  <a:cs typeface="+mn-cs"/>
                </a:rPr>
                <a:t>3</a:t>
              </a:r>
              <a:endParaRPr lang="ko-KR" altLang="en-US" sz="4000" b="1">
                <a:solidFill>
                  <a:schemeClr val="accent1"/>
                </a:solidFill>
                <a:latin typeface="+mj-ea"/>
                <a:ea typeface="+mj-ea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43394" y="3688973"/>
              <a:ext cx="1347795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spc="-150">
                  <a:solidFill>
                    <a:srgbClr val="393939"/>
                  </a:solidFill>
                </a:rPr>
                <a:t>Preview</a:t>
              </a:r>
              <a:endParaRPr lang="en-US" altLang="ko-KR" sz="2800" spc="-150">
                <a:solidFill>
                  <a:srgbClr val="393939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268921" y="4002117"/>
            <a:ext cx="1699443" cy="26317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393939"/>
                </a:solidFill>
                <a:latin typeface="Arial Nova Light"/>
              </a:rPr>
              <a:t>D</a:t>
            </a:r>
            <a:r>
              <a:rPr lang="ko-KR" altLang="en-US" sz="1200">
                <a:solidFill>
                  <a:srgbClr val="393939"/>
                </a:solidFill>
                <a:latin typeface="Arial Nova Light"/>
              </a:rPr>
              <a:t>evelopment </a:t>
            </a:r>
            <a:r>
              <a:rPr lang="en-US" altLang="ko-KR" sz="1200">
                <a:solidFill>
                  <a:srgbClr val="393939"/>
                </a:solidFill>
                <a:latin typeface="Arial Nova Light"/>
              </a:rPr>
              <a:t>p</a:t>
            </a:r>
            <a:r>
              <a:rPr lang="ko-KR" altLang="en-US" sz="1200">
                <a:solidFill>
                  <a:srgbClr val="393939"/>
                </a:solidFill>
                <a:latin typeface="Arial Nova Light"/>
              </a:rPr>
              <a:t>urpose</a:t>
            </a:r>
            <a:endParaRPr lang="ko-KR" altLang="en-US" sz="1200">
              <a:solidFill>
                <a:srgbClr val="393939"/>
              </a:solidFill>
              <a:latin typeface="Arial Nova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68920" y="5006121"/>
            <a:ext cx="121367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393939"/>
                </a:solidFill>
                <a:latin typeface="Arial Nova Light"/>
              </a:rPr>
              <a:t>C</a:t>
            </a:r>
            <a:r>
              <a:rPr lang="ko-KR" altLang="en-US" sz="1200">
                <a:solidFill>
                  <a:srgbClr val="393939"/>
                </a:solidFill>
                <a:latin typeface="Arial Nova Light"/>
              </a:rPr>
              <a:t>ode </a:t>
            </a:r>
            <a:r>
              <a:rPr lang="en-US" altLang="ko-KR" sz="1200">
                <a:solidFill>
                  <a:srgbClr val="393939"/>
                </a:solidFill>
                <a:latin typeface="Arial Nova Light"/>
              </a:rPr>
              <a:t>s</a:t>
            </a:r>
            <a:r>
              <a:rPr lang="ko-KR" altLang="en-US" sz="1200">
                <a:solidFill>
                  <a:srgbClr val="393939"/>
                </a:solidFill>
                <a:latin typeface="Arial Nova Light"/>
              </a:rPr>
              <a:t>tructure</a:t>
            </a:r>
            <a:endParaRPr lang="ko-KR" altLang="en-US" sz="1200">
              <a:solidFill>
                <a:srgbClr val="393939"/>
              </a:solidFill>
              <a:latin typeface="Arial Nova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68919" y="6010125"/>
            <a:ext cx="2147121" cy="2649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393939"/>
                </a:solidFill>
                <a:latin typeface="Arial Nova Light"/>
              </a:rPr>
              <a:t>Provide a preview of website</a:t>
            </a:r>
            <a:endParaRPr lang="en-US" altLang="ko-KR" sz="1200">
              <a:solidFill>
                <a:srgbClr val="393939"/>
              </a:solidFill>
              <a:latin typeface="Arial Nova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47264" y="3105834"/>
            <a:ext cx="1835076" cy="6355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</a:rPr>
              <a:t>개발목적</a:t>
            </a:r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1,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5104" y="101916"/>
            <a:ext cx="183571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</a:rPr>
              <a:t>개발목적</a:t>
            </a:r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1,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679" y="730011"/>
            <a:ext cx="158806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chemeClr val="lt1"/>
                </a:solidFill>
                <a:latin typeface="Arial Nova Light"/>
              </a:rPr>
              <a:t>D</a:t>
            </a:r>
            <a:r>
              <a:rPr lang="ko-KR" altLang="en-US" sz="1100">
                <a:solidFill>
                  <a:schemeClr val="lt1"/>
                </a:solidFill>
                <a:latin typeface="Arial Nova Light"/>
              </a:rPr>
              <a:t>evelopment </a:t>
            </a:r>
            <a:r>
              <a:rPr lang="en-US" altLang="ko-KR" sz="1100">
                <a:solidFill>
                  <a:schemeClr val="lt1"/>
                </a:solidFill>
                <a:latin typeface="Arial Nova Light"/>
              </a:rPr>
              <a:t>p</a:t>
            </a:r>
            <a:r>
              <a:rPr lang="ko-KR" altLang="en-US" sz="1100">
                <a:solidFill>
                  <a:schemeClr val="lt1"/>
                </a:solidFill>
                <a:latin typeface="Arial Nova Light"/>
              </a:rPr>
              <a:t>urpose</a:t>
            </a:r>
            <a:endParaRPr lang="ko-KR" altLang="en-US" sz="1100">
              <a:solidFill>
                <a:schemeClr val="lt1"/>
              </a:solidFill>
              <a:latin typeface="Arial Nova Light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784747" y="1781837"/>
            <a:ext cx="2901160" cy="290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675380" y="1781837"/>
            <a:ext cx="2901160" cy="290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 rot="0">
            <a:off x="791501" y="5069038"/>
            <a:ext cx="2887651" cy="1018971"/>
            <a:chOff x="631683" y="5390664"/>
            <a:chExt cx="2887651" cy="1018971"/>
          </a:xfrm>
        </p:grpSpPr>
        <p:sp>
          <p:nvSpPr>
            <p:cNvPr id="19" name="TextBox 18"/>
            <p:cNvSpPr txBox="1"/>
            <p:nvPr/>
          </p:nvSpPr>
          <p:spPr>
            <a:xfrm>
              <a:off x="631683" y="5895338"/>
              <a:ext cx="2887651" cy="5142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400" spc="-150">
                  <a:solidFill>
                    <a:srgbClr val="393939"/>
                  </a:solidFill>
                </a:rPr>
                <a:t>세종시 지역  내  식음료와 관련된 상권에 대한 정보를 공시한 사이트의 부족</a:t>
              </a:r>
              <a:endParaRPr lang="ko-KR" altLang="en-US" sz="1400" spc="-150">
                <a:solidFill>
                  <a:srgbClr val="393939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518285" y="5390664"/>
              <a:ext cx="1116330" cy="3903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spc="-150">
                  <a:solidFill>
                    <a:srgbClr val="393939"/>
                  </a:solidFill>
                  <a:latin typeface="+mj-ea"/>
                  <a:ea typeface="+mj-ea"/>
                  <a:cs typeface="+mn-cs"/>
                </a:rPr>
                <a:t>정보제공</a:t>
              </a:r>
              <a:endParaRPr lang="ko-KR" altLang="en-US" sz="2000" spc="-150">
                <a:solidFill>
                  <a:srgbClr val="393939"/>
                </a:solidFill>
                <a:latin typeface="+mj-ea"/>
                <a:ea typeface="+mj-ea"/>
                <a:cs typeface="+mn-cs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 rot="0">
            <a:off x="4682134" y="5067715"/>
            <a:ext cx="2887651" cy="1021617"/>
            <a:chOff x="631683" y="5390664"/>
            <a:chExt cx="2887651" cy="1021617"/>
          </a:xfrm>
        </p:grpSpPr>
        <p:sp>
          <p:nvSpPr>
            <p:cNvPr id="25" name="TextBox 24"/>
            <p:cNvSpPr txBox="1"/>
            <p:nvPr/>
          </p:nvSpPr>
          <p:spPr>
            <a:xfrm>
              <a:off x="631682" y="5895337"/>
              <a:ext cx="2887652" cy="516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400" spc="-150">
                  <a:solidFill>
                    <a:srgbClr val="393939"/>
                  </a:solidFill>
                </a:rPr>
                <a:t>사이트 이용자간의 정보 공유를 통한 데이터 수집 및 소통 창구의 제공</a:t>
              </a:r>
              <a:endParaRPr lang="ko-KR" altLang="en-US" sz="1400" spc="-150">
                <a:solidFill>
                  <a:srgbClr val="393939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631643" y="5390663"/>
              <a:ext cx="887731" cy="3882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spc="-150">
                  <a:solidFill>
                    <a:srgbClr val="393939"/>
                  </a:solidFill>
                  <a:latin typeface="+mj-ea"/>
                  <a:ea typeface="+mj-ea"/>
                  <a:cs typeface="+mn-cs"/>
                </a:rPr>
                <a:t>활성화</a:t>
              </a:r>
              <a:endParaRPr lang="ko-KR" altLang="en-US" sz="2000" spc="-150">
                <a:solidFill>
                  <a:srgbClr val="393939"/>
                </a:solidFill>
                <a:latin typeface="+mj-ea"/>
                <a:ea typeface="+mj-ea"/>
                <a:cs typeface="+mn-cs"/>
              </a:endParaRPr>
            </a:p>
          </p:txBody>
        </p:sp>
      </p:grpSp>
      <p:pic>
        <p:nvPicPr>
          <p:cNvPr id="3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63471" y="2586413"/>
            <a:ext cx="1343710" cy="1343710"/>
          </a:xfrm>
          <a:prstGeom prst="rect">
            <a:avLst/>
          </a:prstGeom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06473" y="2257910"/>
            <a:ext cx="1838973" cy="1838973"/>
          </a:xfrm>
          <a:prstGeom prst="rect">
            <a:avLst/>
          </a:prstGeom>
        </p:spPr>
      </p:pic>
      <p:sp>
        <p:nvSpPr>
          <p:cNvPr id="38" name="타원 6"/>
          <p:cNvSpPr/>
          <p:nvPr/>
        </p:nvSpPr>
        <p:spPr>
          <a:xfrm>
            <a:off x="8511799" y="1784172"/>
            <a:ext cx="2901160" cy="2901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9" name="그룹 23"/>
          <p:cNvGrpSpPr/>
          <p:nvPr/>
        </p:nvGrpSpPr>
        <p:grpSpPr>
          <a:xfrm rot="0">
            <a:off x="8556653" y="5070050"/>
            <a:ext cx="2887652" cy="1024045"/>
            <a:chOff x="631682" y="5390663"/>
            <a:chExt cx="2887652" cy="1024045"/>
          </a:xfrm>
        </p:grpSpPr>
        <p:sp>
          <p:nvSpPr>
            <p:cNvPr id="40" name="TextBox 24"/>
            <p:cNvSpPr txBox="1"/>
            <p:nvPr/>
          </p:nvSpPr>
          <p:spPr>
            <a:xfrm>
              <a:off x="631682" y="5895337"/>
              <a:ext cx="2887652" cy="5193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400" spc="-150">
                  <a:solidFill>
                    <a:srgbClr val="393939"/>
                  </a:solidFill>
                </a:rPr>
                <a:t>접근성이 용이하고  단순한 구성을 통해 연령대에 상관없이 이용 가능</a:t>
              </a:r>
              <a:endParaRPr lang="ko-KR" altLang="en-US" sz="1400" spc="-150">
                <a:solidFill>
                  <a:srgbClr val="393939"/>
                </a:solidFill>
              </a:endParaRPr>
            </a:p>
          </p:txBody>
        </p:sp>
        <p:sp>
          <p:nvSpPr>
            <p:cNvPr id="41" name="TextBox 25"/>
            <p:cNvSpPr txBox="1"/>
            <p:nvPr/>
          </p:nvSpPr>
          <p:spPr>
            <a:xfrm>
              <a:off x="1631648" y="5390663"/>
              <a:ext cx="887731" cy="3953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spc="-150">
                  <a:solidFill>
                    <a:srgbClr val="393939"/>
                  </a:solidFill>
                  <a:latin typeface="+mj-ea"/>
                  <a:ea typeface="+mj-ea"/>
                  <a:cs typeface="+mn-cs"/>
                </a:rPr>
                <a:t>편의성</a:t>
              </a:r>
              <a:endParaRPr lang="ko-KR" altLang="en-US" sz="2000" spc="-150">
                <a:solidFill>
                  <a:srgbClr val="393939"/>
                </a:solidFill>
                <a:latin typeface="+mj-ea"/>
                <a:ea typeface="+mj-ea"/>
                <a:cs typeface="+mn-cs"/>
              </a:endParaRPr>
            </a:p>
          </p:txBody>
        </p:sp>
      </p:grpSp>
      <p:pic>
        <p:nvPicPr>
          <p:cNvPr id="4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69851" y="2311825"/>
            <a:ext cx="1785057" cy="17850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-650"/>
          <a:stretch>
            <a:fillRect/>
          </a:stretch>
        </p:blipFill>
        <p:spPr>
          <a:xfrm>
            <a:off x="2783840" y="0"/>
            <a:ext cx="9408160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47264" y="3105834"/>
            <a:ext cx="1835076" cy="6355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</a:rPr>
              <a:t>코드구성</a:t>
            </a:r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2,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5104" y="101916"/>
            <a:ext cx="183571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</a:rPr>
              <a:t>코드구성</a:t>
            </a:r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2,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679" y="676096"/>
            <a:ext cx="113086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chemeClr val="lt1"/>
                </a:solidFill>
                <a:latin typeface="Arial Nova Light"/>
              </a:rPr>
              <a:t>C</a:t>
            </a:r>
            <a:r>
              <a:rPr lang="ko-KR" altLang="en-US" sz="1100">
                <a:solidFill>
                  <a:schemeClr val="lt1"/>
                </a:solidFill>
                <a:latin typeface="Arial Nova Light"/>
              </a:rPr>
              <a:t>ode </a:t>
            </a:r>
            <a:r>
              <a:rPr lang="en-US" altLang="ko-KR" sz="1100">
                <a:solidFill>
                  <a:schemeClr val="lt1"/>
                </a:solidFill>
                <a:latin typeface="Arial Nova Light"/>
              </a:rPr>
              <a:t>s</a:t>
            </a:r>
            <a:r>
              <a:rPr lang="ko-KR" altLang="en-US" sz="1100">
                <a:solidFill>
                  <a:schemeClr val="lt1"/>
                </a:solidFill>
                <a:latin typeface="Arial Nova Light"/>
              </a:rPr>
              <a:t>tructure</a:t>
            </a:r>
            <a:endParaRPr lang="ko-KR" altLang="en-US" sz="1100">
              <a:solidFill>
                <a:schemeClr val="lt1"/>
              </a:solidFill>
              <a:latin typeface="Arial Nova Light"/>
            </a:endParaRPr>
          </a:p>
        </p:txBody>
      </p:sp>
      <p:sp>
        <p:nvSpPr>
          <p:cNvPr id="72" name="TextBox 31"/>
          <p:cNvSpPr txBox="1"/>
          <p:nvPr/>
        </p:nvSpPr>
        <p:spPr>
          <a:xfrm>
            <a:off x="2508885" y="6079518"/>
            <a:ext cx="1583055" cy="3008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view.py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함수 지정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6" name="TextBox 38"/>
          <p:cNvSpPr txBox="1"/>
          <p:nvPr/>
        </p:nvSpPr>
        <p:spPr>
          <a:xfrm>
            <a:off x="7953410" y="6079518"/>
            <a:ext cx="1811656" cy="300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view.py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함수 지정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91778" y="1510928"/>
            <a:ext cx="4716565" cy="4349358"/>
          </a:xfrm>
          <a:prstGeom prst="rect">
            <a:avLst/>
          </a:prstGeom>
        </p:spPr>
      </p:pic>
      <p:pic>
        <p:nvPicPr>
          <p:cNvPr id="8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28789" y="1509908"/>
            <a:ext cx="4587637" cy="43513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5104" y="101916"/>
            <a:ext cx="183571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</a:rPr>
              <a:t>코드구성</a:t>
            </a:r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2,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679" y="676096"/>
            <a:ext cx="113086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chemeClr val="lt1"/>
                </a:solidFill>
                <a:latin typeface="Arial Nova Light"/>
              </a:rPr>
              <a:t>C</a:t>
            </a:r>
            <a:r>
              <a:rPr lang="ko-KR" altLang="en-US" sz="1100">
                <a:solidFill>
                  <a:schemeClr val="lt1"/>
                </a:solidFill>
                <a:latin typeface="Arial Nova Light"/>
              </a:rPr>
              <a:t>ode </a:t>
            </a:r>
            <a:r>
              <a:rPr lang="en-US" altLang="ko-KR" sz="1100">
                <a:solidFill>
                  <a:schemeClr val="lt1"/>
                </a:solidFill>
                <a:latin typeface="Arial Nova Light"/>
              </a:rPr>
              <a:t>s</a:t>
            </a:r>
            <a:r>
              <a:rPr lang="ko-KR" altLang="en-US" sz="1100">
                <a:solidFill>
                  <a:schemeClr val="lt1"/>
                </a:solidFill>
                <a:latin typeface="Arial Nova Light"/>
              </a:rPr>
              <a:t>tructure</a:t>
            </a:r>
            <a:endParaRPr lang="ko-KR" altLang="en-US" sz="1100">
              <a:solidFill>
                <a:schemeClr val="lt1"/>
              </a:solidFill>
              <a:latin typeface="Arial Nova Light"/>
            </a:endParaRPr>
          </a:p>
        </p:txBody>
      </p:sp>
      <p:sp>
        <p:nvSpPr>
          <p:cNvPr id="72" name="TextBox 31"/>
          <p:cNvSpPr txBox="1"/>
          <p:nvPr/>
        </p:nvSpPr>
        <p:spPr>
          <a:xfrm>
            <a:off x="2632710" y="6079518"/>
            <a:ext cx="1354455" cy="3008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javascript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구성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6" name="TextBox 38"/>
          <p:cNvSpPr txBox="1"/>
          <p:nvPr/>
        </p:nvSpPr>
        <p:spPr>
          <a:xfrm>
            <a:off x="8115335" y="6069993"/>
            <a:ext cx="1811656" cy="300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javascript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구성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6" name=""/>
          <p:cNvPicPr>
            <a:picLocks noChangeAspect="1"/>
          </p:cNvPicPr>
          <p:nvPr/>
        </p:nvPicPr>
        <p:blipFill rotWithShape="1">
          <a:blip r:embed="rId2"/>
          <a:srcRect r="12590"/>
          <a:stretch>
            <a:fillRect/>
          </a:stretch>
        </p:blipFill>
        <p:spPr>
          <a:xfrm>
            <a:off x="724891" y="1638206"/>
            <a:ext cx="5072147" cy="4138710"/>
          </a:xfrm>
          <a:prstGeom prst="rect">
            <a:avLst/>
          </a:prstGeom>
        </p:spPr>
      </p:pic>
      <p:pic>
        <p:nvPicPr>
          <p:cNvPr id="8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31855" y="1646146"/>
            <a:ext cx="5043290" cy="41587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5104" y="101916"/>
            <a:ext cx="183571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</a:rPr>
              <a:t>코드구성</a:t>
            </a:r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2,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679" y="676096"/>
            <a:ext cx="113086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chemeClr val="lt1"/>
                </a:solidFill>
                <a:latin typeface="Arial Nova Light"/>
              </a:rPr>
              <a:t>C</a:t>
            </a:r>
            <a:r>
              <a:rPr lang="ko-KR" altLang="en-US" sz="1100">
                <a:solidFill>
                  <a:schemeClr val="lt1"/>
                </a:solidFill>
                <a:latin typeface="Arial Nova Light"/>
              </a:rPr>
              <a:t>ode </a:t>
            </a:r>
            <a:r>
              <a:rPr lang="en-US" altLang="ko-KR" sz="1100">
                <a:solidFill>
                  <a:schemeClr val="lt1"/>
                </a:solidFill>
                <a:latin typeface="Arial Nova Light"/>
              </a:rPr>
              <a:t>s</a:t>
            </a:r>
            <a:r>
              <a:rPr lang="ko-KR" altLang="en-US" sz="1100">
                <a:solidFill>
                  <a:schemeClr val="lt1"/>
                </a:solidFill>
                <a:latin typeface="Arial Nova Light"/>
              </a:rPr>
              <a:t>tructure</a:t>
            </a:r>
            <a:endParaRPr lang="ko-KR" altLang="en-US" sz="1100">
              <a:solidFill>
                <a:schemeClr val="lt1"/>
              </a:solidFill>
              <a:latin typeface="Arial Nova Light"/>
            </a:endParaRPr>
          </a:p>
        </p:txBody>
      </p:sp>
      <p:sp>
        <p:nvSpPr>
          <p:cNvPr id="76" name="TextBox 38"/>
          <p:cNvSpPr txBox="1"/>
          <p:nvPr/>
        </p:nvSpPr>
        <p:spPr>
          <a:xfrm>
            <a:off x="5190172" y="6264985"/>
            <a:ext cx="1811656" cy="300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HTML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9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65791" y="1461645"/>
            <a:ext cx="7260417" cy="46399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5104" y="101916"/>
            <a:ext cx="183571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</a:rPr>
              <a:t>코드구성</a:t>
            </a:r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2,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679" y="676096"/>
            <a:ext cx="113086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chemeClr val="lt1"/>
                </a:solidFill>
                <a:latin typeface="Arial Nova Light"/>
              </a:rPr>
              <a:t>C</a:t>
            </a:r>
            <a:r>
              <a:rPr lang="ko-KR" altLang="en-US" sz="1100">
                <a:solidFill>
                  <a:schemeClr val="lt1"/>
                </a:solidFill>
                <a:latin typeface="Arial Nova Light"/>
              </a:rPr>
              <a:t>ode </a:t>
            </a:r>
            <a:r>
              <a:rPr lang="en-US" altLang="ko-KR" sz="1100">
                <a:solidFill>
                  <a:schemeClr val="lt1"/>
                </a:solidFill>
                <a:latin typeface="Arial Nova Light"/>
              </a:rPr>
              <a:t>s</a:t>
            </a:r>
            <a:r>
              <a:rPr lang="ko-KR" altLang="en-US" sz="1100">
                <a:solidFill>
                  <a:schemeClr val="lt1"/>
                </a:solidFill>
                <a:latin typeface="Arial Nova Light"/>
              </a:rPr>
              <a:t>tructure</a:t>
            </a:r>
            <a:endParaRPr lang="ko-KR" altLang="en-US" sz="1100">
              <a:solidFill>
                <a:schemeClr val="lt1"/>
              </a:solidFill>
              <a:latin typeface="Arial Nova Light"/>
            </a:endParaRPr>
          </a:p>
        </p:txBody>
      </p:sp>
      <p:sp>
        <p:nvSpPr>
          <p:cNvPr id="72" name="TextBox 31"/>
          <p:cNvSpPr txBox="1"/>
          <p:nvPr/>
        </p:nvSpPr>
        <p:spPr>
          <a:xfrm>
            <a:off x="2870835" y="6079518"/>
            <a:ext cx="868680" cy="3008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css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구축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6" name="TextBox 38"/>
          <p:cNvSpPr txBox="1"/>
          <p:nvPr/>
        </p:nvSpPr>
        <p:spPr>
          <a:xfrm>
            <a:off x="8115335" y="6069993"/>
            <a:ext cx="1811656" cy="300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css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구축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9" name=""/>
          <p:cNvPicPr>
            <a:picLocks noChangeAspect="1"/>
          </p:cNvPicPr>
          <p:nvPr/>
        </p:nvPicPr>
        <p:blipFill rotWithShape="1">
          <a:blip r:embed="rId2"/>
          <a:srcRect r="14340"/>
          <a:stretch>
            <a:fillRect/>
          </a:stretch>
        </p:blipFill>
        <p:spPr>
          <a:xfrm>
            <a:off x="1031106" y="1659647"/>
            <a:ext cx="4776447" cy="4246070"/>
          </a:xfrm>
          <a:prstGeom prst="rect">
            <a:avLst/>
          </a:prstGeom>
        </p:spPr>
      </p:pic>
      <p:pic>
        <p:nvPicPr>
          <p:cNvPr id="9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36008" y="1640323"/>
            <a:ext cx="3248680" cy="4220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135</ep:Words>
  <ep:PresentationFormat>와이드스크린</ep:PresentationFormat>
  <ep:Paragraphs>43</ep:Paragraphs>
  <ep:Slides>14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ep:HeadingPairs>
  <ep:TitlesOfParts>
    <vt:vector size="15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2020-09-07T02:34:06.000</dcterms:created>
  <dc:creator>Yu Saebyeol</dc:creator>
  <cp:lastModifiedBy>user</cp:lastModifiedBy>
  <dcterms:modified xsi:type="dcterms:W3CDTF">2023-05-03T06:31:31.468</dcterms:modified>
  <cp:revision>41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